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EE"/>
    <a:srgbClr val="21366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516" y="10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91726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extLst>
              <a:ext uri="{28A0092B-C50C-407E-A947-70E740481C1C}">
                <a14:useLocalDpi xmlns:a14="http://schemas.microsoft.com/office/drawing/2010/main" val="0"/>
              </a:ext>
            </a:extLst>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cstate="print">
            <a:alphaModFix/>
            <a:extLst>
              <a:ext uri="{28A0092B-C50C-407E-A947-70E740481C1C}">
                <a14:useLocalDpi xmlns:a14="http://schemas.microsoft.com/office/drawing/2010/main" val="0"/>
              </a:ext>
            </a:extLst>
          </a:blip>
          <a:srcRect t="-864"/>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cstate="print">
            <a:alphaModFix/>
            <a:extLst>
              <a:ext uri="{28A0092B-C50C-407E-A947-70E740481C1C}">
                <a14:useLocalDpi xmlns:a14="http://schemas.microsoft.com/office/drawing/2010/main" val="0"/>
              </a:ext>
            </a:extLst>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cstate="print">
            <a:alphaModFix amt="85000"/>
            <a:extLst>
              <a:ext uri="{28A0092B-C50C-407E-A947-70E740481C1C}">
                <a14:useLocalDpi xmlns:a14="http://schemas.microsoft.com/office/drawing/2010/main" val="0"/>
              </a:ext>
            </a:extLst>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cstate="print">
            <a:alphaModFix amt="70000"/>
            <a:extLst>
              <a:ext uri="{28A0092B-C50C-407E-A947-70E740481C1C}">
                <a14:useLocalDpi xmlns:a14="http://schemas.microsoft.com/office/drawing/2010/main" val="0"/>
              </a:ext>
            </a:extLst>
          </a:blip>
          <a:src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cstate="print">
            <a:alphaModFix amt="95000"/>
            <a:extLst>
              <a:ext uri="{28A0092B-C50C-407E-A947-70E740481C1C}">
                <a14:useLocalDpi xmlns:a14="http://schemas.microsoft.com/office/drawing/2010/main" val="0"/>
              </a:ext>
            </a:extLst>
          </a:blip>
          <a:src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cstate="print">
              <a:alphaModFix amt="50000"/>
              <a:extLst>
                <a:ext uri="{28A0092B-C50C-407E-A947-70E740481C1C}">
                  <a14:useLocalDpi xmlns:a14="http://schemas.microsoft.com/office/drawing/2010/main" val="0"/>
                </a:ext>
              </a:extLst>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vibharathi656/Naan_mudhalvan.gi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SUNSTONE</a:t>
            </a:r>
          </a:p>
        </p:txBody>
      </p:sp>
      <p:sp>
        <p:nvSpPr>
          <p:cNvPr id="3" name="Text Placeholder 2"/>
          <p:cNvSpPr>
            <a:spLocks noGrp="1"/>
          </p:cNvSpPr>
          <p:nvPr>
            <p:ph type="body" idx="1"/>
          </p:nvPr>
        </p:nvSpPr>
        <p:spPr/>
        <p:txBody>
          <a:bodyPr/>
          <a:lstStyle/>
          <a:p>
            <a:pPr marL="139700" indent="0">
              <a:buNone/>
            </a:pPr>
            <a:r>
              <a:rPr lang="en-US" sz="3200" dirty="0"/>
              <a:t>                ASTROLOGY APPLICATION AND WEBSITE</a:t>
            </a:r>
          </a:p>
        </p:txBody>
      </p:sp>
    </p:spTree>
    <p:extLst>
      <p:ext uri="{BB962C8B-B14F-4D97-AF65-F5344CB8AC3E}">
        <p14:creationId xmlns:p14="http://schemas.microsoft.com/office/powerpoint/2010/main" val="349381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ctr" rtl="0">
              <a:lnSpc>
                <a:spcPct val="100000"/>
              </a:lnSpc>
              <a:spcBef>
                <a:spcPts val="0"/>
              </a:spcBef>
              <a:spcAft>
                <a:spcPts val="0"/>
              </a:spcAft>
              <a:buClr>
                <a:schemeClr val="lt1"/>
              </a:buClr>
              <a:buSzPts val="1700"/>
              <a:buFont typeface="Public Sans"/>
              <a:buNone/>
            </a:pPr>
            <a:r>
              <a:rPr lang="en-US" sz="1600" dirty="0">
                <a:solidFill>
                  <a:schemeClr val="lt2"/>
                </a:solidFill>
                <a:latin typeface="EB Garamond"/>
                <a:ea typeface="EB Garamond"/>
                <a:cs typeface="EB Garamond"/>
                <a:sym typeface="EB Garamond"/>
              </a:rPr>
              <a:t>ASTROLOGY APPLICATION &amp; WEBSITE</a:t>
            </a:r>
            <a:endParaRPr sz="16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34440"/>
            <a:ext cx="4528917" cy="3024968"/>
          </a:xfrm>
          <a:prstGeom prst="rect">
            <a:avLst/>
          </a:prstGeom>
          <a:noFill/>
          <a:ln>
            <a:noFill/>
          </a:ln>
        </p:spPr>
        <p:txBody>
          <a:bodyPr spcFirstLastPara="1" wrap="square" lIns="91425" tIns="45700" rIns="91425" bIns="45700" anchor="t" anchorCtr="0">
            <a:noAutofit/>
          </a:bodyPr>
          <a:lstStyle/>
          <a:p>
            <a:r>
              <a:rPr lang="en-US" dirty="0">
                <a:latin typeface="EB Garamond Medium"/>
                <a:ea typeface="EB Garamond Medium"/>
                <a:cs typeface="EB Garamond Medium"/>
                <a:sym typeface="EB Garamond Medium"/>
              </a:rPr>
              <a:t>Introduction</a:t>
            </a:r>
            <a:r>
              <a:rPr lang="en-US" sz="1200" dirty="0">
                <a:solidFill>
                  <a:schemeClr val="bg1"/>
                </a:solidFill>
                <a:latin typeface="Segoe UI" panose="020B0502040204020203" pitchFamily="34" charset="0"/>
                <a:ea typeface="EB Garamond Medium"/>
                <a:cs typeface="Segoe UI" panose="020B0502040204020203" pitchFamily="34" charset="0"/>
              </a:rPr>
              <a:t>:</a:t>
            </a:r>
            <a:r>
              <a:rPr lang="en-US" sz="1200" dirty="0">
                <a:ea typeface="EB Garamond Medium"/>
                <a:cs typeface="Segoe UI" panose="020B0502040204020203" pitchFamily="34" charset="0"/>
              </a:rPr>
              <a:t> </a:t>
            </a:r>
            <a:r>
              <a:rPr lang="en-US" sz="1200" dirty="0"/>
              <a:t>General astrology studies the relationship of the significant celestial moments (e.g., the times of vernal equinoxes, eclipses, or planetary conjunctions) to social groups, nations, or all of humanity. It answers, by astrological means, questions formerly posed in Mesopotamia to the </a:t>
            </a:r>
            <a:r>
              <a:rPr lang="en-US" sz="1200" dirty="0" err="1"/>
              <a:t>bāru</a:t>
            </a:r>
            <a:r>
              <a:rPr lang="en-US" sz="1200" dirty="0"/>
              <a:t>.</a:t>
            </a:r>
          </a:p>
          <a:p>
            <a:pPr marL="285750" lvl="0" indent="-285750">
              <a:buFont typeface="EB Garamond Medium"/>
              <a:buChar char="▪"/>
            </a:pP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2072926"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16458190"/>
              </p:ext>
            </p:extLst>
          </p:nvPr>
        </p:nvGraphicFramePr>
        <p:xfrm>
          <a:off x="99334" y="2627697"/>
          <a:ext cx="4588169" cy="2017977"/>
        </p:xfrm>
        <a:graphic>
          <a:graphicData uri="http://schemas.openxmlformats.org/drawingml/2006/table">
            <a:tbl>
              <a:tblPr>
                <a:noFill/>
                <a:tableStyleId>{5A4BF2BA-0B32-4039-8D23-6E65AF0657F0}</a:tableStyleId>
              </a:tblPr>
              <a:tblGrid>
                <a:gridCol w="1476454">
                  <a:extLst>
                    <a:ext uri="{9D8B030D-6E8A-4147-A177-3AD203B41FA5}">
                      <a16:colId xmlns:a16="http://schemas.microsoft.com/office/drawing/2014/main" val="20000"/>
                    </a:ext>
                  </a:extLst>
                </a:gridCol>
                <a:gridCol w="1437078">
                  <a:extLst>
                    <a:ext uri="{9D8B030D-6E8A-4147-A177-3AD203B41FA5}">
                      <a16:colId xmlns:a16="http://schemas.microsoft.com/office/drawing/2014/main" val="20001"/>
                    </a:ext>
                  </a:extLst>
                </a:gridCol>
                <a:gridCol w="1674637">
                  <a:extLst>
                    <a:ext uri="{9D8B030D-6E8A-4147-A177-3AD203B41FA5}">
                      <a16:colId xmlns:a16="http://schemas.microsoft.com/office/drawing/2014/main" val="20002"/>
                    </a:ext>
                  </a:extLst>
                </a:gridCol>
              </a:tblGrid>
              <a:tr h="433137">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Chitra</a:t>
                      </a:r>
                      <a:r>
                        <a:rPr lang="en-US" sz="1400" u="none" strike="noStrike" cap="none" dirty="0">
                          <a:solidFill>
                            <a:schemeClr val="bg1"/>
                          </a:solidFill>
                        </a:rPr>
                        <a:t> </a:t>
                      </a:r>
                      <a:r>
                        <a:rPr lang="en-US" sz="1400" u="none" strike="noStrike" cap="none" dirty="0" err="1">
                          <a:solidFill>
                            <a:schemeClr val="bg1"/>
                          </a:solidFill>
                        </a:rPr>
                        <a:t>devi</a:t>
                      </a:r>
                      <a:r>
                        <a:rPr lang="en-US" sz="1400" u="none" strike="noStrike" cap="none"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M.Chitra</a:t>
                      </a:r>
                      <a:r>
                        <a:rPr lang="en-IN" sz="1400" u="none" strike="noStrike" cap="none" baseline="0" dirty="0">
                          <a:solidFill>
                            <a:schemeClr val="bg1"/>
                          </a:solidFill>
                        </a:rPr>
                        <a:t> </a:t>
                      </a:r>
                      <a:r>
                        <a:rPr lang="en-IN" sz="1400" u="none" strike="noStrike" cap="none" baseline="0" dirty="0" err="1">
                          <a:solidFill>
                            <a:schemeClr val="bg1"/>
                          </a:solidFill>
                        </a:rPr>
                        <a:t>devi</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NM_0.2 CC3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Keerthana</a:t>
                      </a:r>
                      <a:r>
                        <a:rPr lang="en-IN" sz="1400" u="none" strike="noStrike" cap="none" baseline="0" dirty="0">
                          <a:solidFill>
                            <a:schemeClr val="bg1"/>
                          </a:solidFill>
                        </a:rPr>
                        <a:t> M</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M.Keerthana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2"/>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err="1">
                          <a:solidFill>
                            <a:schemeClr val="bg1"/>
                          </a:solidFill>
                        </a:rPr>
                        <a:t>Ponsanthiya</a:t>
                      </a:r>
                      <a:r>
                        <a:rPr lang="en-IN" sz="1400" u="none" strike="noStrike" cap="none" dirty="0">
                          <a:solidFill>
                            <a:schemeClr val="bg1"/>
                          </a:solidFill>
                        </a:rPr>
                        <a:t> P</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P.Ponsanthiya</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3"/>
                  </a:ext>
                </a:extLst>
              </a:tr>
              <a:tr h="38763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Shalini</a:t>
                      </a:r>
                      <a:r>
                        <a:rPr lang="en-US" sz="1400" u="none" strike="noStrike" cap="none" dirty="0">
                          <a:solidFill>
                            <a:schemeClr val="bg1"/>
                          </a:solidFill>
                        </a:rPr>
                        <a:t> S</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err="1">
                          <a:solidFill>
                            <a:schemeClr val="bg1"/>
                          </a:solidFill>
                        </a:rPr>
                        <a:t>S.Shalini</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u="none" strike="noStrike" cap="none" dirty="0">
                          <a:solidFill>
                            <a:schemeClr val="bg1"/>
                          </a:solidFill>
                        </a:rPr>
                        <a:t>NM_0.2 CC3</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2" name="Rectangle 1"/>
          <p:cNvSpPr/>
          <p:nvPr/>
        </p:nvSpPr>
        <p:spPr>
          <a:xfrm>
            <a:off x="673395" y="900223"/>
            <a:ext cx="4501117" cy="8647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 name="TextBox 2"/>
          <p:cNvSpPr txBox="1"/>
          <p:nvPr/>
        </p:nvSpPr>
        <p:spPr>
          <a:xfrm>
            <a:off x="673395" y="979140"/>
            <a:ext cx="5089451" cy="738664"/>
          </a:xfrm>
          <a:prstGeom prst="rect">
            <a:avLst/>
          </a:prstGeom>
          <a:noFill/>
        </p:spPr>
        <p:txBody>
          <a:bodyPr wrap="square" rtlCol="0">
            <a:spAutoFit/>
          </a:bodyPr>
          <a:lstStyle/>
          <a:p>
            <a:pPr marL="285750" indent="-285750">
              <a:buFont typeface="Arial" panose="020B0604020202020204" pitchFamily="34" charset="0"/>
              <a:buChar char="•"/>
            </a:pPr>
            <a:r>
              <a:rPr lang="en-IN" dirty="0"/>
              <a:t>Create </a:t>
            </a:r>
            <a:r>
              <a:rPr lang="en-IN" dirty="0" err="1"/>
              <a:t>SRS:”Astrology</a:t>
            </a:r>
            <a:r>
              <a:rPr lang="en-IN" dirty="0"/>
              <a:t> Application &amp; Website”</a:t>
            </a:r>
          </a:p>
          <a:p>
            <a:pPr marL="285750" indent="-285750">
              <a:buFont typeface="Arial" panose="020B0604020202020204" pitchFamily="34" charset="0"/>
              <a:buChar char="•"/>
            </a:pPr>
            <a:r>
              <a:rPr lang="en-IN" dirty="0"/>
              <a:t>Creation and setup of </a:t>
            </a:r>
            <a:r>
              <a:rPr lang="en-IN" dirty="0" err="1"/>
              <a:t>github</a:t>
            </a:r>
            <a:r>
              <a:rPr lang="en-IN" dirty="0"/>
              <a:t> account</a:t>
            </a:r>
          </a:p>
          <a:p>
            <a:pPr marL="285750" indent="-285750">
              <a:buFont typeface="Arial" panose="020B0604020202020204" pitchFamily="34" charset="0"/>
              <a:buChar char="•"/>
            </a:pPr>
            <a:r>
              <a:rPr lang="en-IN" dirty="0"/>
              <a:t>Creation and hands-on to various commands of Git Bash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cstate="print">
            <a:alphaModFix/>
            <a:extLst>
              <a:ext uri="{28A0092B-C50C-407E-A947-70E740481C1C}">
                <a14:useLocalDpi xmlns:a14="http://schemas.microsoft.com/office/drawing/2010/main" val="0"/>
              </a:ext>
            </a:extLst>
          </a:blip>
          <a:srcRect l="-187439" b="-3434"/>
          <a:stretch/>
        </p:blipFill>
        <p:spPr>
          <a:xfrm>
            <a:off x="0" y="0"/>
            <a:ext cx="9144000" cy="5143500"/>
          </a:xfrm>
          <a:prstGeom prst="rect">
            <a:avLst/>
          </a:prstGeom>
          <a:noFill/>
          <a:ln>
            <a:noFill/>
          </a:ln>
        </p:spPr>
      </p:pic>
      <p:sp>
        <p:nvSpPr>
          <p:cNvPr id="1860" name="Google Shape;1860;g2139e008f02_0_0"/>
          <p:cNvSpPr txBox="1"/>
          <p:nvPr/>
        </p:nvSpPr>
        <p:spPr>
          <a:xfrm>
            <a:off x="518452"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p:cNvSpPr txBox="1"/>
          <p:nvPr/>
        </p:nvSpPr>
        <p:spPr>
          <a:xfrm>
            <a:off x="553891" y="594895"/>
            <a:ext cx="8200247" cy="1754326"/>
          </a:xfrm>
          <a:prstGeom prst="rect">
            <a:avLst/>
          </a:prstGeom>
          <a:noFill/>
        </p:spPr>
        <p:txBody>
          <a:bodyPr wrap="square" rtlCol="0">
            <a:spAutoFit/>
          </a:bodyPr>
          <a:lstStyle/>
          <a:p>
            <a:r>
              <a:rPr lang="en-GB" sz="1200" b="1" dirty="0"/>
              <a:t>1. Plan &amp; Design:</a:t>
            </a:r>
            <a:r>
              <a:rPr lang="en-GB" sz="1200" dirty="0"/>
              <a:t> Define your app and create the user interface.</a:t>
            </a:r>
          </a:p>
          <a:p>
            <a:endParaRPr lang="en-GB" sz="1200" b="1" dirty="0"/>
          </a:p>
          <a:p>
            <a:r>
              <a:rPr lang="en-GB" sz="1200" b="1" dirty="0"/>
              <a:t>2. Develop: </a:t>
            </a:r>
            <a:r>
              <a:rPr lang="en-GB" sz="1200" dirty="0"/>
              <a:t>Build the app, including authentication and messaging.</a:t>
            </a:r>
          </a:p>
          <a:p>
            <a:endParaRPr lang="en-GB" sz="1200" b="1" dirty="0"/>
          </a:p>
          <a:p>
            <a:r>
              <a:rPr lang="en-GB" sz="1200" b="1" dirty="0"/>
              <a:t>3. Test &amp; Secure: </a:t>
            </a:r>
            <a:r>
              <a:rPr lang="en-GB" sz="1200" dirty="0"/>
              <a:t>Test for issues and ensure data security.</a:t>
            </a:r>
          </a:p>
          <a:p>
            <a:endParaRPr lang="en-GB" sz="1200" b="1" dirty="0"/>
          </a:p>
          <a:p>
            <a:r>
              <a:rPr lang="en-GB" sz="1200" b="1" dirty="0"/>
              <a:t>4. Deploy &amp; Maintain:</a:t>
            </a:r>
            <a:r>
              <a:rPr lang="en-GB" sz="1200" dirty="0"/>
              <a:t> Launch the app and keep it updated.</a:t>
            </a:r>
          </a:p>
          <a:p>
            <a:endParaRPr lang="en-GB" sz="1200" b="1" dirty="0"/>
          </a:p>
          <a:p>
            <a:r>
              <a:rPr lang="en-GB" sz="1200" b="1" dirty="0"/>
              <a:t>5. Support &amp; Grow:</a:t>
            </a:r>
            <a:r>
              <a:rPr lang="en-GB" sz="1200" dirty="0"/>
              <a:t> Assist users and promote app growth.</a:t>
            </a:r>
            <a:endParaRPr lang="en-IN" sz="1200" dirty="0"/>
          </a:p>
        </p:txBody>
      </p:sp>
      <p:sp>
        <p:nvSpPr>
          <p:cNvPr id="6" name="TextBox 5"/>
          <p:cNvSpPr txBox="1"/>
          <p:nvPr/>
        </p:nvSpPr>
        <p:spPr>
          <a:xfrm>
            <a:off x="568067" y="3455585"/>
            <a:ext cx="8200247" cy="954107"/>
          </a:xfrm>
          <a:prstGeom prst="rect">
            <a:avLst/>
          </a:prstGeom>
          <a:noFill/>
        </p:spPr>
        <p:txBody>
          <a:bodyPr wrap="square" rtlCol="0">
            <a:spAutoFit/>
          </a:bodyPr>
          <a:lstStyle/>
          <a:p>
            <a:pPr marL="285750" indent="-285750">
              <a:buFont typeface="Arial" panose="020B0604020202020204" pitchFamily="34" charset="0"/>
              <a:buChar char="•"/>
            </a:pPr>
            <a:r>
              <a:rPr lang="en-US" dirty="0"/>
              <a:t>The first step to getting to know your horoscope is to find out what your "big three" placements are - the sun, the moon and the </a:t>
            </a:r>
            <a:r>
              <a:rPr lang="en-US"/>
              <a:t>ascendant.</a:t>
            </a:r>
          </a:p>
          <a:p>
            <a:pPr marL="285750" indent="-285750">
              <a:buFont typeface="Arial" panose="020B0604020202020204" pitchFamily="34" charset="0"/>
              <a:buChar char="•"/>
            </a:pPr>
            <a:r>
              <a:rPr lang="en-US"/>
              <a:t> </a:t>
            </a:r>
            <a:r>
              <a:rPr lang="en-US" dirty="0"/>
              <a:t>These three planets describe different parts of you, and together they form a very truthful picture of your personality.</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6" name="Text Placeholder 5"/>
          <p:cNvSpPr>
            <a:spLocks noGrp="1"/>
          </p:cNvSpPr>
          <p:nvPr>
            <p:ph type="body" idx="2"/>
          </p:nvPr>
        </p:nvSpPr>
        <p:spPr>
          <a:xfrm>
            <a:off x="3561347" y="1996884"/>
            <a:ext cx="3240607" cy="449263"/>
          </a:xfrm>
        </p:spPr>
        <p:txBody>
          <a:bodyPr>
            <a:normAutofit/>
          </a:bodyPr>
          <a:lstStyle/>
          <a:p>
            <a:r>
              <a:rPr lang="en-US" sz="1000" dirty="0"/>
              <a:t>https://github.com/910420104011/Astrology-application-and-website-</a:t>
            </a:r>
          </a:p>
        </p:txBody>
      </p:sp>
      <p:sp>
        <p:nvSpPr>
          <p:cNvPr id="2" name="Google Shape;1880;p212">
            <a:extLst>
              <a:ext uri="{FF2B5EF4-FFF2-40B4-BE49-F238E27FC236}">
                <a16:creationId xmlns:a16="http://schemas.microsoft.com/office/drawing/2014/main" id="{8B534411-912B-CE02-B603-6651CC94F525}"/>
              </a:ext>
            </a:extLst>
          </p:cNvPr>
          <p:cNvSpPr txBox="1">
            <a:spLocks/>
          </p:cNvSpPr>
          <p:nvPr/>
        </p:nvSpPr>
        <p:spPr>
          <a:xfrm>
            <a:off x="3869352" y="1597403"/>
            <a:ext cx="3513225" cy="40006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lgn="l"/>
            <a:r>
              <a:rPr lang="en-GB" sz="1000" dirty="0">
                <a:solidFill>
                  <a:schemeClr val="tx2"/>
                </a:solidFill>
              </a:rPr>
              <a:t>https://github.com/chitradevi25/Astrology-application-and-website-</a:t>
            </a:r>
            <a:endParaRPr lang="en-US" sz="1000" b="0" i="0" dirty="0">
              <a:solidFill>
                <a:schemeClr val="tx2"/>
              </a:solidFill>
              <a:latin typeface="EB Garamond SemiBold"/>
              <a:ea typeface="EB Garamond SemiBold"/>
              <a:cs typeface="EB Garamond SemiBold"/>
              <a:sym typeface="EB Garamond SemiBold"/>
            </a:endParaRPr>
          </a:p>
        </p:txBody>
      </p:sp>
      <p:sp>
        <p:nvSpPr>
          <p:cNvPr id="4" name="TextBox 3">
            <a:extLst>
              <a:ext uri="{FF2B5EF4-FFF2-40B4-BE49-F238E27FC236}">
                <a16:creationId xmlns:a16="http://schemas.microsoft.com/office/drawing/2014/main" id="{35601FA3-1659-7427-0A8A-A6F0FE77B1E1}"/>
              </a:ext>
            </a:extLst>
          </p:cNvPr>
          <p:cNvSpPr txBox="1"/>
          <p:nvPr/>
        </p:nvSpPr>
        <p:spPr>
          <a:xfrm>
            <a:off x="3878979" y="2436626"/>
            <a:ext cx="3118585" cy="400110"/>
          </a:xfrm>
          <a:prstGeom prst="rect">
            <a:avLst/>
          </a:prstGeom>
          <a:noFill/>
        </p:spPr>
        <p:txBody>
          <a:bodyPr wrap="square">
            <a:spAutoFit/>
          </a:bodyPr>
          <a:lstStyle/>
          <a:p>
            <a:r>
              <a:rPr lang="en-GB" sz="1000" b="1" dirty="0">
                <a:solidFill>
                  <a:schemeClr val="tx2"/>
                </a:solidFill>
              </a:rPr>
              <a:t>https://github.com/Ponsanthiya/Astrology-application-and-website-</a:t>
            </a:r>
          </a:p>
        </p:txBody>
      </p:sp>
      <p:sp>
        <p:nvSpPr>
          <p:cNvPr id="10" name="TextBox 9">
            <a:extLst>
              <a:ext uri="{FF2B5EF4-FFF2-40B4-BE49-F238E27FC236}">
                <a16:creationId xmlns:a16="http://schemas.microsoft.com/office/drawing/2014/main" id="{4BB35807-60E4-12F7-3120-718A12EA78E2}"/>
              </a:ext>
            </a:extLst>
          </p:cNvPr>
          <p:cNvSpPr txBox="1"/>
          <p:nvPr/>
        </p:nvSpPr>
        <p:spPr>
          <a:xfrm>
            <a:off x="3810000" y="2325448"/>
            <a:ext cx="4572000" cy="261610"/>
          </a:xfrm>
          <a:prstGeom prst="rect">
            <a:avLst/>
          </a:prstGeom>
          <a:noFill/>
        </p:spPr>
        <p:txBody>
          <a:bodyPr wrap="square">
            <a:spAutoFit/>
          </a:bodyPr>
          <a:lstStyle/>
          <a:p>
            <a:r>
              <a:rPr lang="en-GB" sz="1100" b="1" dirty="0">
                <a:solidFill>
                  <a:schemeClr val="tx2"/>
                </a:solidFill>
                <a:hlinkClick r:id="rId3">
                  <a:extLst>
                    <a:ext uri="{A12FA001-AC4F-418D-AE19-62706E023703}">
                      <ahyp:hlinkClr xmlns:ahyp="http://schemas.microsoft.com/office/drawing/2018/hyperlinkcolor" val="tx"/>
                    </a:ext>
                  </a:extLst>
                </a:hlinkClick>
              </a:rPr>
              <a:t>ravibharathi656/ub.com)</a:t>
            </a:r>
            <a:endParaRPr lang="en-GB" sz="1100" b="1" dirty="0">
              <a:solidFill>
                <a:schemeClr val="tx2"/>
              </a:solidFill>
            </a:endParaRPr>
          </a:p>
        </p:txBody>
      </p:sp>
      <p:sp>
        <p:nvSpPr>
          <p:cNvPr id="18" name="Rectangle 17"/>
          <p:cNvSpPr/>
          <p:nvPr/>
        </p:nvSpPr>
        <p:spPr>
          <a:xfrm>
            <a:off x="3869352" y="2844223"/>
            <a:ext cx="2815388" cy="400110"/>
          </a:xfrm>
          <a:prstGeom prst="rect">
            <a:avLst/>
          </a:prstGeom>
        </p:spPr>
        <p:txBody>
          <a:bodyPr wrap="square">
            <a:spAutoFit/>
          </a:bodyPr>
          <a:lstStyle/>
          <a:p>
            <a:r>
              <a:rPr lang="en-US" sz="1000" dirty="0">
                <a:solidFill>
                  <a:schemeClr val="tx2"/>
                </a:solidFill>
              </a:rPr>
              <a:t>https://github.com/Shalini20077/Astrology-application-and-website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429</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EB Garamond SemiBold</vt:lpstr>
      <vt:lpstr>Arial</vt:lpstr>
      <vt:lpstr>Calibri</vt:lpstr>
      <vt:lpstr>Segoe UI</vt:lpstr>
      <vt:lpstr>Arial</vt:lpstr>
      <vt:lpstr>EB Garamond</vt:lpstr>
      <vt:lpstr>EB Garamond Medium</vt:lpstr>
      <vt:lpstr>Public Sans</vt:lpstr>
      <vt:lpstr>Noto Sans Symbols</vt:lpstr>
      <vt:lpstr>Simple Light</vt:lpstr>
      <vt:lpstr>SUNSTONE</vt:lpstr>
      <vt:lpstr>ASTROLOGY APPLICATION &amp;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26</cp:revision>
  <dcterms:created xsi:type="dcterms:W3CDTF">2020-08-13T11:21:46Z</dcterms:created>
  <dcterms:modified xsi:type="dcterms:W3CDTF">2023-11-15T09:41:41Z</dcterms:modified>
</cp:coreProperties>
</file>